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14"/>
  </p:notesMasterIdLst>
  <p:sldIdLst>
    <p:sldId id="256" r:id="rId2"/>
    <p:sldId id="258" r:id="rId3"/>
    <p:sldId id="259" r:id="rId4"/>
    <p:sldId id="260" r:id="rId5"/>
    <p:sldId id="261" r:id="rId6"/>
    <p:sldId id="262" r:id="rId7"/>
    <p:sldId id="263" r:id="rId8"/>
    <p:sldId id="264" r:id="rId9"/>
    <p:sldId id="265" r:id="rId10"/>
    <p:sldId id="266" r:id="rId11"/>
    <p:sldId id="267" r:id="rId12"/>
    <p:sldId id="268"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8" d="100"/>
          <a:sy n="88" d="100"/>
        </p:scale>
        <p:origin x="494"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9551A60-6F75-404C-B973-71C7B5B50F4E}" type="datetimeFigureOut">
              <a:rPr lang="en-US" smtClean="0"/>
              <a:t>10/10/2019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6B3774E-3D39-4325-9313-F12C31EE6E49}" type="slidenum">
              <a:rPr lang="en-US" smtClean="0"/>
              <a:t>‹#›</a:t>
            </a:fld>
            <a:endParaRPr lang="en-US"/>
          </a:p>
        </p:txBody>
      </p:sp>
    </p:spTree>
    <p:extLst>
      <p:ext uri="{BB962C8B-B14F-4D97-AF65-F5344CB8AC3E}">
        <p14:creationId xmlns:p14="http://schemas.microsoft.com/office/powerpoint/2010/main" val="38406784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10/10/2019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10/10/2019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10/10/2019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10/10/2019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10/10/2019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10/10/2019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dirty="0"/>
              <a:t>10/10/2019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10/10/2019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2A54C80-263E-416B-A8E0-580EDEADCBDC}" type="datetimeFigureOut">
              <a:rPr lang="en-US" dirty="0"/>
              <a:t>10/10/2019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19954A3-9DFD-4C44-94BA-B95130A3BA1C}"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10/10/2019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42A54C80-263E-416B-A8E0-580EDEADCBDC}" type="datetimeFigureOut">
              <a:rPr lang="en-US" dirty="0"/>
              <a:t>10/10/2019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10/10/2019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10/10/2019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10/10/2019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smtClean="0"/>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2A54C80-263E-416B-A8E0-580EDEADCBDC}" type="datetimeFigureOut">
              <a:rPr lang="en-US" dirty="0"/>
              <a:t>10/10/2019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10/10/2019</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10/10/2019</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65" r:id="rId2"/>
    <p:sldLayoutId id="2147483651" r:id="rId3"/>
    <p:sldLayoutId id="2147483666" r:id="rId4"/>
    <p:sldLayoutId id="2147483653" r:id="rId5"/>
    <p:sldLayoutId id="2147483654" r:id="rId6"/>
    <p:sldLayoutId id="2147483655" r:id="rId7"/>
    <p:sldLayoutId id="2147483667" r:id="rId8"/>
    <p:sldLayoutId id="2147483657" r:id="rId9"/>
    <p:sldLayoutId id="2147483660" r:id="rId10"/>
    <p:sldLayoutId id="2147483661" r:id="rId11"/>
    <p:sldLayoutId id="2147483662" r:id="rId12"/>
    <p:sldLayoutId id="2147483663" r:id="rId13"/>
    <p:sldLayoutId id="2147483664" r:id="rId14"/>
    <p:sldLayoutId id="2147483668" r:id="rId15"/>
    <p:sldLayoutId id="2147483659"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github.com/PavelKanazirev/Esp32"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PavelKanazirev/Esp32/tree/master/BlynkLamps" TargetMode="External"/><Relationship Id="rId2" Type="http://schemas.openxmlformats.org/officeDocument/2006/relationships/hyperlink" Target="https://github.com/PavelKanazirev/Esp32/tree/master/HomeLamps" TargetMode="External"/><Relationship Id="rId1" Type="http://schemas.openxmlformats.org/officeDocument/2006/relationships/slideLayout" Target="../slideLayouts/slideLayout5.xml"/><Relationship Id="rId4" Type="http://schemas.openxmlformats.org/officeDocument/2006/relationships/hyperlink" Target="https://github.com/PavelKanazirev/Esp32/tree/master/VideoSockConnectionTest"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DIY Smart</a:t>
            </a:r>
            <a:br>
              <a:rPr lang="en-US" dirty="0" smtClean="0"/>
            </a:br>
            <a:r>
              <a:rPr lang="en-US" dirty="0" smtClean="0"/>
              <a:t>Home Automation</a:t>
            </a:r>
            <a:endParaRPr lang="en-US" dirty="0"/>
          </a:p>
        </p:txBody>
      </p:sp>
      <p:sp>
        <p:nvSpPr>
          <p:cNvPr id="3" name="Subtitle 2"/>
          <p:cNvSpPr>
            <a:spLocks noGrp="1"/>
          </p:cNvSpPr>
          <p:nvPr>
            <p:ph type="subTitle" idx="1"/>
          </p:nvPr>
        </p:nvSpPr>
        <p:spPr/>
        <p:txBody>
          <a:bodyPr/>
          <a:lstStyle/>
          <a:p>
            <a:r>
              <a:rPr lang="en-US" dirty="0"/>
              <a:t>Projects </a:t>
            </a:r>
            <a:r>
              <a:rPr lang="en-US" dirty="0" err="1" smtClean="0"/>
              <a:t>HomeLamps</a:t>
            </a:r>
            <a:r>
              <a:rPr lang="en-US" dirty="0" smtClean="0"/>
              <a:t>, </a:t>
            </a:r>
            <a:r>
              <a:rPr lang="en-US" dirty="0" err="1" smtClean="0"/>
              <a:t>BlynkLamps</a:t>
            </a:r>
            <a:r>
              <a:rPr lang="en-US" dirty="0"/>
              <a:t>  and </a:t>
            </a:r>
            <a:r>
              <a:rPr lang="en-US" dirty="0" err="1"/>
              <a:t>VideoSockConnection</a:t>
            </a:r>
            <a:endParaRPr lang="en-US" dirty="0" smtClean="0"/>
          </a:p>
          <a:p>
            <a:r>
              <a:rPr lang="en-US" dirty="0">
                <a:hlinkClick r:id="rId2"/>
              </a:rPr>
              <a:t>https://github.com/PavelKanazirev/Esp32</a:t>
            </a:r>
            <a:endParaRPr lang="en-US" dirty="0"/>
          </a:p>
        </p:txBody>
      </p:sp>
    </p:spTree>
    <p:extLst>
      <p:ext uri="{BB962C8B-B14F-4D97-AF65-F5344CB8AC3E}">
        <p14:creationId xmlns:p14="http://schemas.microsoft.com/office/powerpoint/2010/main" val="41927562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0942" y="170323"/>
            <a:ext cx="9051732" cy="583474"/>
          </a:xfrm>
        </p:spPr>
        <p:txBody>
          <a:bodyPr>
            <a:normAutofit fontScale="90000"/>
          </a:bodyPr>
          <a:lstStyle/>
          <a:p>
            <a:r>
              <a:rPr lang="en-US" dirty="0" smtClean="0"/>
              <a:t>System mechanical / hardware decomposition</a:t>
            </a:r>
            <a:endParaRPr lang="en-US" dirty="0"/>
          </a:p>
        </p:txBody>
      </p:sp>
      <p:sp>
        <p:nvSpPr>
          <p:cNvPr id="3" name="Text Placeholder 2"/>
          <p:cNvSpPr>
            <a:spLocks noGrp="1"/>
          </p:cNvSpPr>
          <p:nvPr>
            <p:ph type="body" idx="1"/>
          </p:nvPr>
        </p:nvSpPr>
        <p:spPr>
          <a:xfrm>
            <a:off x="370942" y="1011454"/>
            <a:ext cx="3147319" cy="576262"/>
          </a:xfrm>
        </p:spPr>
        <p:txBody>
          <a:bodyPr/>
          <a:lstStyle/>
          <a:p>
            <a:r>
              <a:rPr lang="en-US" dirty="0" smtClean="0"/>
              <a:t>ESP32</a:t>
            </a:r>
            <a:endParaRPr lang="en-US" dirty="0"/>
          </a:p>
        </p:txBody>
      </p:sp>
      <p:sp>
        <p:nvSpPr>
          <p:cNvPr id="4" name="Content Placeholder 3"/>
          <p:cNvSpPr>
            <a:spLocks noGrp="1"/>
          </p:cNvSpPr>
          <p:nvPr>
            <p:ph sz="half" idx="2"/>
          </p:nvPr>
        </p:nvSpPr>
        <p:spPr>
          <a:xfrm>
            <a:off x="370943" y="1587716"/>
            <a:ext cx="3147318" cy="5109175"/>
          </a:xfrm>
        </p:spPr>
        <p:txBody>
          <a:bodyPr>
            <a:normAutofit/>
          </a:bodyPr>
          <a:lstStyle/>
          <a:p>
            <a:r>
              <a:rPr lang="en-US" dirty="0" smtClean="0"/>
              <a:t>Performs its own monitoring – measures noise, temperature, humidity and activates the alarm if needed by making the results visible on port 80 by using the HTTP protocol. Provides an ability to the desktop application to trigger the alarm directly if a motion is detected after analyzing the video frames received.</a:t>
            </a:r>
            <a:endParaRPr lang="en-US" dirty="0"/>
          </a:p>
        </p:txBody>
      </p:sp>
      <p:sp>
        <p:nvSpPr>
          <p:cNvPr id="5" name="Text Placeholder 4"/>
          <p:cNvSpPr>
            <a:spLocks noGrp="1"/>
          </p:cNvSpPr>
          <p:nvPr>
            <p:ph type="body" sz="quarter" idx="3"/>
          </p:nvPr>
        </p:nvSpPr>
        <p:spPr>
          <a:xfrm>
            <a:off x="3564381" y="1011454"/>
            <a:ext cx="3228302" cy="576262"/>
          </a:xfrm>
        </p:spPr>
        <p:txBody>
          <a:bodyPr/>
          <a:lstStyle/>
          <a:p>
            <a:r>
              <a:rPr lang="en-US" dirty="0" err="1" smtClean="0"/>
              <a:t>RaspberryPi</a:t>
            </a:r>
            <a:endParaRPr lang="en-US" dirty="0"/>
          </a:p>
        </p:txBody>
      </p:sp>
      <p:sp>
        <p:nvSpPr>
          <p:cNvPr id="6" name="Content Placeholder 5"/>
          <p:cNvSpPr>
            <a:spLocks noGrp="1"/>
          </p:cNvSpPr>
          <p:nvPr>
            <p:ph sz="quarter" idx="4"/>
          </p:nvPr>
        </p:nvSpPr>
        <p:spPr>
          <a:xfrm>
            <a:off x="3564382" y="1587716"/>
            <a:ext cx="3228301" cy="5048215"/>
          </a:xfrm>
        </p:spPr>
        <p:txBody>
          <a:bodyPr>
            <a:normAutofit/>
          </a:bodyPr>
          <a:lstStyle/>
          <a:p>
            <a:r>
              <a:rPr lang="en-US" dirty="0" smtClean="0"/>
              <a:t>Turns some peripherals indicating the </a:t>
            </a:r>
            <a:r>
              <a:rPr lang="en-US" dirty="0" err="1" smtClean="0"/>
              <a:t>usb</a:t>
            </a:r>
            <a:r>
              <a:rPr lang="en-US" dirty="0" smtClean="0"/>
              <a:t> camera is capturing frames. Provides video stream on port 8081 – visible for the external devices.</a:t>
            </a:r>
          </a:p>
        </p:txBody>
      </p:sp>
      <p:sp>
        <p:nvSpPr>
          <p:cNvPr id="7" name="Text Placeholder 4"/>
          <p:cNvSpPr txBox="1">
            <a:spLocks/>
          </p:cNvSpPr>
          <p:nvPr/>
        </p:nvSpPr>
        <p:spPr>
          <a:xfrm>
            <a:off x="6838803" y="1011454"/>
            <a:ext cx="3228302" cy="576262"/>
          </a:xfrm>
          <a:prstGeom prst="rect">
            <a:avLst/>
          </a:prstGeom>
        </p:spPr>
        <p:txBody>
          <a:bodyPr vert="horz" lIns="91440" tIns="45720" rIns="91440" bIns="45720" rtlCol="0" anchor="b">
            <a:noAutofit/>
          </a:bodyPr>
          <a:lstStyle>
            <a:lvl1pPr marL="0" indent="0" algn="l" defTabSz="457200" rtl="0" eaLnBrk="1" latinLnBrk="0" hangingPunct="1">
              <a:spcBef>
                <a:spcPts val="1000"/>
              </a:spcBef>
              <a:spcAft>
                <a:spcPts val="0"/>
              </a:spcAft>
              <a:buClr>
                <a:schemeClr val="accent1"/>
              </a:buClr>
              <a:buSzPct val="80000"/>
              <a:buFont typeface="Wingdings 3" charset="2"/>
              <a:buNone/>
              <a:defRPr sz="2400" b="0" kern="1200">
                <a:solidFill>
                  <a:schemeClr val="tx1">
                    <a:lumMod val="75000"/>
                    <a:lumOff val="25000"/>
                  </a:schemeClr>
                </a:solidFill>
                <a:latin typeface="+mn-lt"/>
                <a:ea typeface="+mn-ea"/>
                <a:cs typeface="+mn-cs"/>
              </a:defRPr>
            </a:lvl1pPr>
            <a:lvl2pPr marL="457200" indent="0" algn="l" defTabSz="457200" rtl="0" eaLnBrk="1" latinLnBrk="0" hangingPunct="1">
              <a:spcBef>
                <a:spcPts val="1000"/>
              </a:spcBef>
              <a:spcAft>
                <a:spcPts val="0"/>
              </a:spcAft>
              <a:buClr>
                <a:schemeClr val="accent1"/>
              </a:buClr>
              <a:buSzPct val="80000"/>
              <a:buFont typeface="Wingdings 3" charset="2"/>
              <a:buNone/>
              <a:defRPr sz="2000" b="1" kern="1200">
                <a:solidFill>
                  <a:schemeClr val="tx1">
                    <a:lumMod val="75000"/>
                    <a:lumOff val="25000"/>
                  </a:schemeClr>
                </a:solidFill>
                <a:latin typeface="+mn-lt"/>
                <a:ea typeface="+mn-ea"/>
                <a:cs typeface="+mn-cs"/>
              </a:defRPr>
            </a:lvl2pPr>
            <a:lvl3pPr marL="914400" indent="0" algn="l" defTabSz="457200" rtl="0" eaLnBrk="1" latinLnBrk="0" hangingPunct="1">
              <a:spcBef>
                <a:spcPts val="1000"/>
              </a:spcBef>
              <a:spcAft>
                <a:spcPts val="0"/>
              </a:spcAft>
              <a:buClr>
                <a:schemeClr val="accent1"/>
              </a:buClr>
              <a:buSzPct val="80000"/>
              <a:buFont typeface="Wingdings 3" charset="2"/>
              <a:buNone/>
              <a:defRPr sz="1800" b="1" kern="1200">
                <a:solidFill>
                  <a:schemeClr val="tx1">
                    <a:lumMod val="75000"/>
                    <a:lumOff val="25000"/>
                  </a:schemeClr>
                </a:solidFill>
                <a:latin typeface="+mn-lt"/>
                <a:ea typeface="+mn-ea"/>
                <a:cs typeface="+mn-cs"/>
              </a:defRPr>
            </a:lvl3pPr>
            <a:lvl4pPr marL="1371600" indent="0" algn="l" defTabSz="457200" rtl="0" eaLnBrk="1" latinLnBrk="0" hangingPunct="1">
              <a:spcBef>
                <a:spcPts val="1000"/>
              </a:spcBef>
              <a:spcAft>
                <a:spcPts val="0"/>
              </a:spcAft>
              <a:buClr>
                <a:schemeClr val="accent1"/>
              </a:buClr>
              <a:buSzPct val="80000"/>
              <a:buFont typeface="Wingdings 3" charset="2"/>
              <a:buNone/>
              <a:defRPr sz="1600" b="1" kern="1200">
                <a:solidFill>
                  <a:schemeClr val="tx1">
                    <a:lumMod val="75000"/>
                    <a:lumOff val="25000"/>
                  </a:schemeClr>
                </a:solidFill>
                <a:latin typeface="+mn-lt"/>
                <a:ea typeface="+mn-ea"/>
                <a:cs typeface="+mn-cs"/>
              </a:defRPr>
            </a:lvl4pPr>
            <a:lvl5pPr marL="1828800" indent="0" algn="l" defTabSz="457200" rtl="0" eaLnBrk="1" latinLnBrk="0" hangingPunct="1">
              <a:spcBef>
                <a:spcPts val="1000"/>
              </a:spcBef>
              <a:spcAft>
                <a:spcPts val="0"/>
              </a:spcAft>
              <a:buClr>
                <a:schemeClr val="accent1"/>
              </a:buClr>
              <a:buSzPct val="80000"/>
              <a:buFont typeface="Wingdings 3" charset="2"/>
              <a:buNone/>
              <a:defRPr sz="1600" b="1" kern="1200">
                <a:solidFill>
                  <a:schemeClr val="tx1">
                    <a:lumMod val="75000"/>
                    <a:lumOff val="25000"/>
                  </a:schemeClr>
                </a:solidFill>
                <a:latin typeface="+mn-lt"/>
                <a:ea typeface="+mn-ea"/>
                <a:cs typeface="+mn-cs"/>
              </a:defRPr>
            </a:lvl5pPr>
            <a:lvl6pPr marL="2286000" indent="0" algn="l" defTabSz="457200" rtl="0" eaLnBrk="1" latinLnBrk="0" hangingPunct="1">
              <a:spcBef>
                <a:spcPts val="1000"/>
              </a:spcBef>
              <a:spcAft>
                <a:spcPts val="0"/>
              </a:spcAft>
              <a:buClr>
                <a:schemeClr val="accent1"/>
              </a:buClr>
              <a:buSzPct val="80000"/>
              <a:buFont typeface="Wingdings 3" charset="2"/>
              <a:buNone/>
              <a:defRPr sz="1600" b="1" kern="1200">
                <a:solidFill>
                  <a:schemeClr val="tx1">
                    <a:lumMod val="75000"/>
                    <a:lumOff val="25000"/>
                  </a:schemeClr>
                </a:solidFill>
                <a:latin typeface="+mn-lt"/>
                <a:ea typeface="+mn-ea"/>
                <a:cs typeface="+mn-cs"/>
              </a:defRPr>
            </a:lvl6pPr>
            <a:lvl7pPr marL="2743200" indent="0" algn="l" defTabSz="457200" rtl="0" eaLnBrk="1" latinLnBrk="0" hangingPunct="1">
              <a:spcBef>
                <a:spcPts val="1000"/>
              </a:spcBef>
              <a:spcAft>
                <a:spcPts val="0"/>
              </a:spcAft>
              <a:buClr>
                <a:schemeClr val="accent1"/>
              </a:buClr>
              <a:buSzPct val="80000"/>
              <a:buFont typeface="Wingdings 3" charset="2"/>
              <a:buNone/>
              <a:defRPr sz="1600" b="1" kern="1200">
                <a:solidFill>
                  <a:schemeClr val="tx1">
                    <a:lumMod val="75000"/>
                    <a:lumOff val="25000"/>
                  </a:schemeClr>
                </a:solidFill>
                <a:latin typeface="+mn-lt"/>
                <a:ea typeface="+mn-ea"/>
                <a:cs typeface="+mn-cs"/>
              </a:defRPr>
            </a:lvl7pPr>
            <a:lvl8pPr marL="3200400" indent="0" algn="l" defTabSz="457200" rtl="0" eaLnBrk="1" latinLnBrk="0" hangingPunct="1">
              <a:spcBef>
                <a:spcPts val="1000"/>
              </a:spcBef>
              <a:spcAft>
                <a:spcPts val="0"/>
              </a:spcAft>
              <a:buClr>
                <a:schemeClr val="accent1"/>
              </a:buClr>
              <a:buSzPct val="80000"/>
              <a:buFont typeface="Wingdings 3" charset="2"/>
              <a:buNone/>
              <a:defRPr sz="1600" b="1" kern="1200">
                <a:solidFill>
                  <a:schemeClr val="tx1">
                    <a:lumMod val="75000"/>
                    <a:lumOff val="25000"/>
                  </a:schemeClr>
                </a:solidFill>
                <a:latin typeface="+mn-lt"/>
                <a:ea typeface="+mn-ea"/>
                <a:cs typeface="+mn-cs"/>
              </a:defRPr>
            </a:lvl8pPr>
            <a:lvl9pPr marL="3657600" indent="0" algn="l" defTabSz="457200" rtl="0" eaLnBrk="1" latinLnBrk="0" hangingPunct="1">
              <a:spcBef>
                <a:spcPts val="1000"/>
              </a:spcBef>
              <a:spcAft>
                <a:spcPts val="0"/>
              </a:spcAft>
              <a:buClr>
                <a:schemeClr val="accent1"/>
              </a:buClr>
              <a:buSzPct val="80000"/>
              <a:buFont typeface="Wingdings 3" charset="2"/>
              <a:buNone/>
              <a:defRPr sz="1600" b="1" kern="1200">
                <a:solidFill>
                  <a:schemeClr val="tx1">
                    <a:lumMod val="75000"/>
                    <a:lumOff val="25000"/>
                  </a:schemeClr>
                </a:solidFill>
                <a:latin typeface="+mn-lt"/>
                <a:ea typeface="+mn-ea"/>
                <a:cs typeface="+mn-cs"/>
              </a:defRPr>
            </a:lvl9pPr>
          </a:lstStyle>
          <a:p>
            <a:endParaRPr lang="en-US"/>
          </a:p>
        </p:txBody>
      </p:sp>
      <p:sp>
        <p:nvSpPr>
          <p:cNvPr id="8" name="Content Placeholder 5"/>
          <p:cNvSpPr txBox="1">
            <a:spLocks/>
          </p:cNvSpPr>
          <p:nvPr/>
        </p:nvSpPr>
        <p:spPr>
          <a:xfrm>
            <a:off x="6838804" y="1587716"/>
            <a:ext cx="3228301" cy="3304117"/>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endParaRPr lang="en-US"/>
          </a:p>
        </p:txBody>
      </p:sp>
      <p:sp>
        <p:nvSpPr>
          <p:cNvPr id="11" name="Text Placeholder 4"/>
          <p:cNvSpPr txBox="1">
            <a:spLocks/>
          </p:cNvSpPr>
          <p:nvPr/>
        </p:nvSpPr>
        <p:spPr>
          <a:xfrm>
            <a:off x="6838802" y="1041928"/>
            <a:ext cx="3189126" cy="576262"/>
          </a:xfrm>
          <a:prstGeom prst="rect">
            <a:avLst/>
          </a:prstGeom>
        </p:spPr>
        <p:txBody>
          <a:bodyPr vert="horz" lIns="91440" tIns="45720" rIns="91440" bIns="45720" rtlCol="0" anchor="b">
            <a:noAutofit/>
          </a:bodyPr>
          <a:lstStyle>
            <a:lvl1pPr marL="0" indent="0" algn="l" defTabSz="457200" rtl="0" eaLnBrk="1" latinLnBrk="0" hangingPunct="1">
              <a:spcBef>
                <a:spcPts val="1000"/>
              </a:spcBef>
              <a:spcAft>
                <a:spcPts val="0"/>
              </a:spcAft>
              <a:buClr>
                <a:schemeClr val="accent1"/>
              </a:buClr>
              <a:buSzPct val="80000"/>
              <a:buFont typeface="Wingdings 3" charset="2"/>
              <a:buNone/>
              <a:defRPr sz="2400" b="0" kern="1200">
                <a:solidFill>
                  <a:schemeClr val="tx1">
                    <a:lumMod val="75000"/>
                    <a:lumOff val="25000"/>
                  </a:schemeClr>
                </a:solidFill>
                <a:latin typeface="+mn-lt"/>
                <a:ea typeface="+mn-ea"/>
                <a:cs typeface="+mn-cs"/>
              </a:defRPr>
            </a:lvl1pPr>
            <a:lvl2pPr marL="457200" indent="0" algn="l" defTabSz="457200" rtl="0" eaLnBrk="1" latinLnBrk="0" hangingPunct="1">
              <a:spcBef>
                <a:spcPts val="1000"/>
              </a:spcBef>
              <a:spcAft>
                <a:spcPts val="0"/>
              </a:spcAft>
              <a:buClr>
                <a:schemeClr val="accent1"/>
              </a:buClr>
              <a:buSzPct val="80000"/>
              <a:buFont typeface="Wingdings 3" charset="2"/>
              <a:buNone/>
              <a:defRPr sz="2000" b="1" kern="1200">
                <a:solidFill>
                  <a:schemeClr val="tx1">
                    <a:lumMod val="75000"/>
                    <a:lumOff val="25000"/>
                  </a:schemeClr>
                </a:solidFill>
                <a:latin typeface="+mn-lt"/>
                <a:ea typeface="+mn-ea"/>
                <a:cs typeface="+mn-cs"/>
              </a:defRPr>
            </a:lvl2pPr>
            <a:lvl3pPr marL="914400" indent="0" algn="l" defTabSz="457200" rtl="0" eaLnBrk="1" latinLnBrk="0" hangingPunct="1">
              <a:spcBef>
                <a:spcPts val="1000"/>
              </a:spcBef>
              <a:spcAft>
                <a:spcPts val="0"/>
              </a:spcAft>
              <a:buClr>
                <a:schemeClr val="accent1"/>
              </a:buClr>
              <a:buSzPct val="80000"/>
              <a:buFont typeface="Wingdings 3" charset="2"/>
              <a:buNone/>
              <a:defRPr sz="1800" b="1" kern="1200">
                <a:solidFill>
                  <a:schemeClr val="tx1">
                    <a:lumMod val="75000"/>
                    <a:lumOff val="25000"/>
                  </a:schemeClr>
                </a:solidFill>
                <a:latin typeface="+mn-lt"/>
                <a:ea typeface="+mn-ea"/>
                <a:cs typeface="+mn-cs"/>
              </a:defRPr>
            </a:lvl3pPr>
            <a:lvl4pPr marL="1371600" indent="0" algn="l" defTabSz="457200" rtl="0" eaLnBrk="1" latinLnBrk="0" hangingPunct="1">
              <a:spcBef>
                <a:spcPts val="1000"/>
              </a:spcBef>
              <a:spcAft>
                <a:spcPts val="0"/>
              </a:spcAft>
              <a:buClr>
                <a:schemeClr val="accent1"/>
              </a:buClr>
              <a:buSzPct val="80000"/>
              <a:buFont typeface="Wingdings 3" charset="2"/>
              <a:buNone/>
              <a:defRPr sz="1600" b="1" kern="1200">
                <a:solidFill>
                  <a:schemeClr val="tx1">
                    <a:lumMod val="75000"/>
                    <a:lumOff val="25000"/>
                  </a:schemeClr>
                </a:solidFill>
                <a:latin typeface="+mn-lt"/>
                <a:ea typeface="+mn-ea"/>
                <a:cs typeface="+mn-cs"/>
              </a:defRPr>
            </a:lvl4pPr>
            <a:lvl5pPr marL="1828800" indent="0" algn="l" defTabSz="457200" rtl="0" eaLnBrk="1" latinLnBrk="0" hangingPunct="1">
              <a:spcBef>
                <a:spcPts val="1000"/>
              </a:spcBef>
              <a:spcAft>
                <a:spcPts val="0"/>
              </a:spcAft>
              <a:buClr>
                <a:schemeClr val="accent1"/>
              </a:buClr>
              <a:buSzPct val="80000"/>
              <a:buFont typeface="Wingdings 3" charset="2"/>
              <a:buNone/>
              <a:defRPr sz="1600" b="1" kern="1200">
                <a:solidFill>
                  <a:schemeClr val="tx1">
                    <a:lumMod val="75000"/>
                    <a:lumOff val="25000"/>
                  </a:schemeClr>
                </a:solidFill>
                <a:latin typeface="+mn-lt"/>
                <a:ea typeface="+mn-ea"/>
                <a:cs typeface="+mn-cs"/>
              </a:defRPr>
            </a:lvl5pPr>
            <a:lvl6pPr marL="2286000" indent="0" algn="l" defTabSz="457200" rtl="0" eaLnBrk="1" latinLnBrk="0" hangingPunct="1">
              <a:spcBef>
                <a:spcPts val="1000"/>
              </a:spcBef>
              <a:spcAft>
                <a:spcPts val="0"/>
              </a:spcAft>
              <a:buClr>
                <a:schemeClr val="accent1"/>
              </a:buClr>
              <a:buSzPct val="80000"/>
              <a:buFont typeface="Wingdings 3" charset="2"/>
              <a:buNone/>
              <a:defRPr sz="1600" b="1" kern="1200">
                <a:solidFill>
                  <a:schemeClr val="tx1">
                    <a:lumMod val="75000"/>
                    <a:lumOff val="25000"/>
                  </a:schemeClr>
                </a:solidFill>
                <a:latin typeface="+mn-lt"/>
                <a:ea typeface="+mn-ea"/>
                <a:cs typeface="+mn-cs"/>
              </a:defRPr>
            </a:lvl6pPr>
            <a:lvl7pPr marL="2743200" indent="0" algn="l" defTabSz="457200" rtl="0" eaLnBrk="1" latinLnBrk="0" hangingPunct="1">
              <a:spcBef>
                <a:spcPts val="1000"/>
              </a:spcBef>
              <a:spcAft>
                <a:spcPts val="0"/>
              </a:spcAft>
              <a:buClr>
                <a:schemeClr val="accent1"/>
              </a:buClr>
              <a:buSzPct val="80000"/>
              <a:buFont typeface="Wingdings 3" charset="2"/>
              <a:buNone/>
              <a:defRPr sz="1600" b="1" kern="1200">
                <a:solidFill>
                  <a:schemeClr val="tx1">
                    <a:lumMod val="75000"/>
                    <a:lumOff val="25000"/>
                  </a:schemeClr>
                </a:solidFill>
                <a:latin typeface="+mn-lt"/>
                <a:ea typeface="+mn-ea"/>
                <a:cs typeface="+mn-cs"/>
              </a:defRPr>
            </a:lvl7pPr>
            <a:lvl8pPr marL="3200400" indent="0" algn="l" defTabSz="457200" rtl="0" eaLnBrk="1" latinLnBrk="0" hangingPunct="1">
              <a:spcBef>
                <a:spcPts val="1000"/>
              </a:spcBef>
              <a:spcAft>
                <a:spcPts val="0"/>
              </a:spcAft>
              <a:buClr>
                <a:schemeClr val="accent1"/>
              </a:buClr>
              <a:buSzPct val="80000"/>
              <a:buFont typeface="Wingdings 3" charset="2"/>
              <a:buNone/>
              <a:defRPr sz="1600" b="1" kern="1200">
                <a:solidFill>
                  <a:schemeClr val="tx1">
                    <a:lumMod val="75000"/>
                    <a:lumOff val="25000"/>
                  </a:schemeClr>
                </a:solidFill>
                <a:latin typeface="+mn-lt"/>
                <a:ea typeface="+mn-ea"/>
                <a:cs typeface="+mn-cs"/>
              </a:defRPr>
            </a:lvl8pPr>
            <a:lvl9pPr marL="3657600" indent="0" algn="l" defTabSz="457200" rtl="0" eaLnBrk="1" latinLnBrk="0" hangingPunct="1">
              <a:spcBef>
                <a:spcPts val="1000"/>
              </a:spcBef>
              <a:spcAft>
                <a:spcPts val="0"/>
              </a:spcAft>
              <a:buClr>
                <a:schemeClr val="accent1"/>
              </a:buClr>
              <a:buSzPct val="80000"/>
              <a:buFont typeface="Wingdings 3" charset="2"/>
              <a:buNone/>
              <a:defRPr sz="1600" b="1" kern="1200">
                <a:solidFill>
                  <a:schemeClr val="tx1">
                    <a:lumMod val="75000"/>
                    <a:lumOff val="25000"/>
                  </a:schemeClr>
                </a:solidFill>
                <a:latin typeface="+mn-lt"/>
                <a:ea typeface="+mn-ea"/>
                <a:cs typeface="+mn-cs"/>
              </a:defRPr>
            </a:lvl9pPr>
          </a:lstStyle>
          <a:p>
            <a:r>
              <a:rPr lang="en-US" dirty="0" smtClean="0"/>
              <a:t>Java desktop</a:t>
            </a:r>
            <a:endParaRPr lang="en-US" dirty="0"/>
          </a:p>
        </p:txBody>
      </p:sp>
      <p:sp>
        <p:nvSpPr>
          <p:cNvPr id="12" name="Content Placeholder 5"/>
          <p:cNvSpPr txBox="1">
            <a:spLocks/>
          </p:cNvSpPr>
          <p:nvPr/>
        </p:nvSpPr>
        <p:spPr>
          <a:xfrm>
            <a:off x="6799627" y="1618190"/>
            <a:ext cx="3228301" cy="501774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endParaRPr lang="en-US" dirty="0"/>
          </a:p>
        </p:txBody>
      </p:sp>
      <p:sp>
        <p:nvSpPr>
          <p:cNvPr id="13" name="Content Placeholder 5"/>
          <p:cNvSpPr txBox="1">
            <a:spLocks/>
          </p:cNvSpPr>
          <p:nvPr/>
        </p:nvSpPr>
        <p:spPr>
          <a:xfrm>
            <a:off x="6838804" y="1648676"/>
            <a:ext cx="3228301" cy="5048215"/>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dirty="0" smtClean="0"/>
              <a:t>Used as a machine with much more computing power. Stores the latest two frames received from the Raspberry’s port and detects if there has been a motion or not. If a motion is detected – first checks if the alarm is in state activated ( by parsing the content of the HTTP response ). If the alarm state is activated – it forces the ESP32 to beep the buzzer – triggering the alarm.</a:t>
            </a:r>
            <a:endParaRPr lang="en-US" dirty="0" smtClean="0"/>
          </a:p>
        </p:txBody>
      </p:sp>
    </p:spTree>
    <p:extLst>
      <p:ext uri="{BB962C8B-B14F-4D97-AF65-F5344CB8AC3E}">
        <p14:creationId xmlns:p14="http://schemas.microsoft.com/office/powerpoint/2010/main" val="11910249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alarm is activated – motion is detected</a:t>
            </a:r>
            <a:endParaRPr lang="en-US" dirty="0"/>
          </a:p>
        </p:txBody>
      </p:sp>
      <p:sp>
        <p:nvSpPr>
          <p:cNvPr id="4" name="Text Placeholder 3"/>
          <p:cNvSpPr>
            <a:spLocks noGrp="1"/>
          </p:cNvSpPr>
          <p:nvPr>
            <p:ph type="body" sz="half" idx="2"/>
          </p:nvPr>
        </p:nvSpPr>
        <p:spPr/>
        <p:txBody>
          <a:bodyPr/>
          <a:lstStyle/>
          <a:p>
            <a:r>
              <a:rPr lang="en-US" dirty="0" smtClean="0"/>
              <a:t>Signal /5/on is sent directly from the Java code to the port 80 of the ESP device. After that the code waits for 1 second and sends a new command /5/off in order to stop the buzzer until a new motion is detected.</a:t>
            </a:r>
            <a:endParaRPr lang="en-US" dirty="0"/>
          </a:p>
        </p:txBody>
      </p:sp>
      <p:pic>
        <p:nvPicPr>
          <p:cNvPr id="10" name="Picture Placeholder 9"/>
          <p:cNvPicPr>
            <a:picLocks noGrp="1" noChangeAspect="1"/>
          </p:cNvPicPr>
          <p:nvPr>
            <p:ph type="pic" idx="1"/>
          </p:nvPr>
        </p:nvPicPr>
        <p:blipFill>
          <a:blip r:embed="rId2">
            <a:extLst>
              <a:ext uri="{28A0092B-C50C-407E-A947-70E740481C1C}">
                <a14:useLocalDpi xmlns:a14="http://schemas.microsoft.com/office/drawing/2010/main" val="0"/>
              </a:ext>
            </a:extLst>
          </a:blip>
          <a:srcRect t="8385" b="8385"/>
          <a:stretch>
            <a:fillRect/>
          </a:stretch>
        </p:blipFill>
        <p:spPr/>
      </p:pic>
    </p:spTree>
    <p:extLst>
      <p:ext uri="{BB962C8B-B14F-4D97-AF65-F5344CB8AC3E}">
        <p14:creationId xmlns:p14="http://schemas.microsoft.com/office/powerpoint/2010/main" val="7673387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Feel more secure now?</a:t>
            </a:r>
            <a:endParaRPr lang="en-US" dirty="0"/>
          </a:p>
        </p:txBody>
      </p:sp>
      <p:sp>
        <p:nvSpPr>
          <p:cNvPr id="3" name="Text Placeholder 2"/>
          <p:cNvSpPr>
            <a:spLocks noGrp="1"/>
          </p:cNvSpPr>
          <p:nvPr>
            <p:ph type="body" idx="1"/>
          </p:nvPr>
        </p:nvSpPr>
        <p:spPr/>
        <p:txBody>
          <a:bodyPr/>
          <a:lstStyle/>
          <a:p>
            <a:pPr algn="ctr"/>
            <a:r>
              <a:rPr lang="en-US" smtClean="0"/>
              <a:t>Thanks!</a:t>
            </a:r>
            <a:endParaRPr lang="en-US"/>
          </a:p>
        </p:txBody>
      </p:sp>
    </p:spTree>
    <p:extLst>
      <p:ext uri="{BB962C8B-B14F-4D97-AF65-F5344CB8AC3E}">
        <p14:creationId xmlns:p14="http://schemas.microsoft.com/office/powerpoint/2010/main" val="3910119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Projects comparison</a:t>
            </a:r>
            <a:endParaRPr lang="en-US" dirty="0"/>
          </a:p>
        </p:txBody>
      </p:sp>
      <p:sp>
        <p:nvSpPr>
          <p:cNvPr id="3" name="Text Placeholder 2"/>
          <p:cNvSpPr>
            <a:spLocks noGrp="1"/>
          </p:cNvSpPr>
          <p:nvPr>
            <p:ph type="body" idx="1"/>
          </p:nvPr>
        </p:nvSpPr>
        <p:spPr>
          <a:xfrm>
            <a:off x="370942" y="2160983"/>
            <a:ext cx="3147319" cy="576262"/>
          </a:xfrm>
        </p:spPr>
        <p:txBody>
          <a:bodyPr/>
          <a:lstStyle/>
          <a:p>
            <a:r>
              <a:rPr lang="en-US" dirty="0" err="1" smtClean="0"/>
              <a:t>HomeLamps</a:t>
            </a:r>
            <a:endParaRPr lang="en-US" dirty="0"/>
          </a:p>
        </p:txBody>
      </p:sp>
      <p:sp>
        <p:nvSpPr>
          <p:cNvPr id="4" name="Content Placeholder 3"/>
          <p:cNvSpPr>
            <a:spLocks noGrp="1"/>
          </p:cNvSpPr>
          <p:nvPr>
            <p:ph sz="half" idx="2"/>
          </p:nvPr>
        </p:nvSpPr>
        <p:spPr>
          <a:xfrm>
            <a:off x="370943" y="2737245"/>
            <a:ext cx="3147318" cy="3304117"/>
          </a:xfrm>
        </p:spPr>
        <p:txBody>
          <a:bodyPr>
            <a:normAutofit lnSpcReduction="10000"/>
          </a:bodyPr>
          <a:lstStyle/>
          <a:p>
            <a:r>
              <a:rPr lang="en-US" dirty="0">
                <a:hlinkClick r:id="rId2"/>
              </a:rPr>
              <a:t>https://</a:t>
            </a:r>
            <a:r>
              <a:rPr lang="en-US" dirty="0" smtClean="0">
                <a:hlinkClick r:id="rId2"/>
              </a:rPr>
              <a:t>github.com/PavelKanazirev/Esp32/tree/master/HomeLamps</a:t>
            </a:r>
            <a:endParaRPr lang="en-US" dirty="0" smtClean="0"/>
          </a:p>
          <a:p>
            <a:endParaRPr lang="en-US" dirty="0"/>
          </a:p>
          <a:p>
            <a:r>
              <a:rPr lang="en-US" dirty="0" smtClean="0"/>
              <a:t>ESP32 with a remote </a:t>
            </a:r>
            <a:r>
              <a:rPr lang="en-US" dirty="0" err="1" smtClean="0"/>
              <a:t>WiFi</a:t>
            </a:r>
            <a:r>
              <a:rPr lang="en-US" dirty="0" smtClean="0"/>
              <a:t> interface – allowing dynamic setting and command execution ( including Microphone sensor, Relays and LCD display )</a:t>
            </a:r>
            <a:endParaRPr lang="en-US" dirty="0"/>
          </a:p>
        </p:txBody>
      </p:sp>
      <p:sp>
        <p:nvSpPr>
          <p:cNvPr id="5" name="Text Placeholder 4"/>
          <p:cNvSpPr>
            <a:spLocks noGrp="1"/>
          </p:cNvSpPr>
          <p:nvPr>
            <p:ph type="body" sz="quarter" idx="3"/>
          </p:nvPr>
        </p:nvSpPr>
        <p:spPr>
          <a:xfrm>
            <a:off x="3564381" y="2160983"/>
            <a:ext cx="3228302" cy="576262"/>
          </a:xfrm>
        </p:spPr>
        <p:txBody>
          <a:bodyPr/>
          <a:lstStyle/>
          <a:p>
            <a:r>
              <a:rPr lang="en-US" dirty="0" err="1" smtClean="0"/>
              <a:t>BlynkLamps</a:t>
            </a:r>
            <a:endParaRPr lang="en-US" dirty="0"/>
          </a:p>
        </p:txBody>
      </p:sp>
      <p:sp>
        <p:nvSpPr>
          <p:cNvPr id="6" name="Content Placeholder 5"/>
          <p:cNvSpPr>
            <a:spLocks noGrp="1"/>
          </p:cNvSpPr>
          <p:nvPr>
            <p:ph sz="quarter" idx="4"/>
          </p:nvPr>
        </p:nvSpPr>
        <p:spPr>
          <a:xfrm>
            <a:off x="3564382" y="2737245"/>
            <a:ext cx="3228301" cy="3304117"/>
          </a:xfrm>
        </p:spPr>
        <p:txBody>
          <a:bodyPr>
            <a:normAutofit lnSpcReduction="10000"/>
          </a:bodyPr>
          <a:lstStyle/>
          <a:p>
            <a:r>
              <a:rPr lang="en-US" dirty="0">
                <a:hlinkClick r:id="rId3"/>
              </a:rPr>
              <a:t>https://</a:t>
            </a:r>
            <a:r>
              <a:rPr lang="en-US" dirty="0" smtClean="0">
                <a:hlinkClick r:id="rId3"/>
              </a:rPr>
              <a:t>github.com/PavelKanazirev/Esp32/tree/master/BlynkLamps</a:t>
            </a:r>
            <a:endParaRPr lang="en-US" dirty="0" smtClean="0"/>
          </a:p>
          <a:p>
            <a:endParaRPr lang="en-US" dirty="0"/>
          </a:p>
          <a:p>
            <a:r>
              <a:rPr lang="en-US" dirty="0" err="1" smtClean="0"/>
              <a:t>Blynk</a:t>
            </a:r>
            <a:r>
              <a:rPr lang="en-US" dirty="0" smtClean="0"/>
              <a:t> application running on Android – allowing dynamic settings and command execution ( includes Temperature </a:t>
            </a:r>
            <a:r>
              <a:rPr lang="en-US" dirty="0"/>
              <a:t>and Humidity sensor</a:t>
            </a:r>
            <a:r>
              <a:rPr lang="en-US" dirty="0" smtClean="0"/>
              <a:t>, LCD replication )</a:t>
            </a:r>
          </a:p>
        </p:txBody>
      </p:sp>
      <p:sp>
        <p:nvSpPr>
          <p:cNvPr id="7" name="Text Placeholder 4"/>
          <p:cNvSpPr txBox="1">
            <a:spLocks/>
          </p:cNvSpPr>
          <p:nvPr/>
        </p:nvSpPr>
        <p:spPr>
          <a:xfrm>
            <a:off x="6838803" y="2160983"/>
            <a:ext cx="3228302" cy="576262"/>
          </a:xfrm>
          <a:prstGeom prst="rect">
            <a:avLst/>
          </a:prstGeom>
        </p:spPr>
        <p:txBody>
          <a:bodyPr vert="horz" lIns="91440" tIns="45720" rIns="91440" bIns="45720" rtlCol="0" anchor="b">
            <a:noAutofit/>
          </a:bodyPr>
          <a:lstStyle>
            <a:lvl1pPr marL="0" indent="0" algn="l" defTabSz="457200" rtl="0" eaLnBrk="1" latinLnBrk="0" hangingPunct="1">
              <a:spcBef>
                <a:spcPts val="1000"/>
              </a:spcBef>
              <a:spcAft>
                <a:spcPts val="0"/>
              </a:spcAft>
              <a:buClr>
                <a:schemeClr val="accent1"/>
              </a:buClr>
              <a:buSzPct val="80000"/>
              <a:buFont typeface="Wingdings 3" charset="2"/>
              <a:buNone/>
              <a:defRPr sz="2400" b="0" kern="1200">
                <a:solidFill>
                  <a:schemeClr val="tx1">
                    <a:lumMod val="75000"/>
                    <a:lumOff val="25000"/>
                  </a:schemeClr>
                </a:solidFill>
                <a:latin typeface="+mn-lt"/>
                <a:ea typeface="+mn-ea"/>
                <a:cs typeface="+mn-cs"/>
              </a:defRPr>
            </a:lvl1pPr>
            <a:lvl2pPr marL="457200" indent="0" algn="l" defTabSz="457200" rtl="0" eaLnBrk="1" latinLnBrk="0" hangingPunct="1">
              <a:spcBef>
                <a:spcPts val="1000"/>
              </a:spcBef>
              <a:spcAft>
                <a:spcPts val="0"/>
              </a:spcAft>
              <a:buClr>
                <a:schemeClr val="accent1"/>
              </a:buClr>
              <a:buSzPct val="80000"/>
              <a:buFont typeface="Wingdings 3" charset="2"/>
              <a:buNone/>
              <a:defRPr sz="2000" b="1" kern="1200">
                <a:solidFill>
                  <a:schemeClr val="tx1">
                    <a:lumMod val="75000"/>
                    <a:lumOff val="25000"/>
                  </a:schemeClr>
                </a:solidFill>
                <a:latin typeface="+mn-lt"/>
                <a:ea typeface="+mn-ea"/>
                <a:cs typeface="+mn-cs"/>
              </a:defRPr>
            </a:lvl2pPr>
            <a:lvl3pPr marL="914400" indent="0" algn="l" defTabSz="457200" rtl="0" eaLnBrk="1" latinLnBrk="0" hangingPunct="1">
              <a:spcBef>
                <a:spcPts val="1000"/>
              </a:spcBef>
              <a:spcAft>
                <a:spcPts val="0"/>
              </a:spcAft>
              <a:buClr>
                <a:schemeClr val="accent1"/>
              </a:buClr>
              <a:buSzPct val="80000"/>
              <a:buFont typeface="Wingdings 3" charset="2"/>
              <a:buNone/>
              <a:defRPr sz="1800" b="1" kern="1200">
                <a:solidFill>
                  <a:schemeClr val="tx1">
                    <a:lumMod val="75000"/>
                    <a:lumOff val="25000"/>
                  </a:schemeClr>
                </a:solidFill>
                <a:latin typeface="+mn-lt"/>
                <a:ea typeface="+mn-ea"/>
                <a:cs typeface="+mn-cs"/>
              </a:defRPr>
            </a:lvl3pPr>
            <a:lvl4pPr marL="1371600" indent="0" algn="l" defTabSz="457200" rtl="0" eaLnBrk="1" latinLnBrk="0" hangingPunct="1">
              <a:spcBef>
                <a:spcPts val="1000"/>
              </a:spcBef>
              <a:spcAft>
                <a:spcPts val="0"/>
              </a:spcAft>
              <a:buClr>
                <a:schemeClr val="accent1"/>
              </a:buClr>
              <a:buSzPct val="80000"/>
              <a:buFont typeface="Wingdings 3" charset="2"/>
              <a:buNone/>
              <a:defRPr sz="1600" b="1" kern="1200">
                <a:solidFill>
                  <a:schemeClr val="tx1">
                    <a:lumMod val="75000"/>
                    <a:lumOff val="25000"/>
                  </a:schemeClr>
                </a:solidFill>
                <a:latin typeface="+mn-lt"/>
                <a:ea typeface="+mn-ea"/>
                <a:cs typeface="+mn-cs"/>
              </a:defRPr>
            </a:lvl4pPr>
            <a:lvl5pPr marL="1828800" indent="0" algn="l" defTabSz="457200" rtl="0" eaLnBrk="1" latinLnBrk="0" hangingPunct="1">
              <a:spcBef>
                <a:spcPts val="1000"/>
              </a:spcBef>
              <a:spcAft>
                <a:spcPts val="0"/>
              </a:spcAft>
              <a:buClr>
                <a:schemeClr val="accent1"/>
              </a:buClr>
              <a:buSzPct val="80000"/>
              <a:buFont typeface="Wingdings 3" charset="2"/>
              <a:buNone/>
              <a:defRPr sz="1600" b="1" kern="1200">
                <a:solidFill>
                  <a:schemeClr val="tx1">
                    <a:lumMod val="75000"/>
                    <a:lumOff val="25000"/>
                  </a:schemeClr>
                </a:solidFill>
                <a:latin typeface="+mn-lt"/>
                <a:ea typeface="+mn-ea"/>
                <a:cs typeface="+mn-cs"/>
              </a:defRPr>
            </a:lvl5pPr>
            <a:lvl6pPr marL="2286000" indent="0" algn="l" defTabSz="457200" rtl="0" eaLnBrk="1" latinLnBrk="0" hangingPunct="1">
              <a:spcBef>
                <a:spcPts val="1000"/>
              </a:spcBef>
              <a:spcAft>
                <a:spcPts val="0"/>
              </a:spcAft>
              <a:buClr>
                <a:schemeClr val="accent1"/>
              </a:buClr>
              <a:buSzPct val="80000"/>
              <a:buFont typeface="Wingdings 3" charset="2"/>
              <a:buNone/>
              <a:defRPr sz="1600" b="1" kern="1200">
                <a:solidFill>
                  <a:schemeClr val="tx1">
                    <a:lumMod val="75000"/>
                    <a:lumOff val="25000"/>
                  </a:schemeClr>
                </a:solidFill>
                <a:latin typeface="+mn-lt"/>
                <a:ea typeface="+mn-ea"/>
                <a:cs typeface="+mn-cs"/>
              </a:defRPr>
            </a:lvl6pPr>
            <a:lvl7pPr marL="2743200" indent="0" algn="l" defTabSz="457200" rtl="0" eaLnBrk="1" latinLnBrk="0" hangingPunct="1">
              <a:spcBef>
                <a:spcPts val="1000"/>
              </a:spcBef>
              <a:spcAft>
                <a:spcPts val="0"/>
              </a:spcAft>
              <a:buClr>
                <a:schemeClr val="accent1"/>
              </a:buClr>
              <a:buSzPct val="80000"/>
              <a:buFont typeface="Wingdings 3" charset="2"/>
              <a:buNone/>
              <a:defRPr sz="1600" b="1" kern="1200">
                <a:solidFill>
                  <a:schemeClr val="tx1">
                    <a:lumMod val="75000"/>
                    <a:lumOff val="25000"/>
                  </a:schemeClr>
                </a:solidFill>
                <a:latin typeface="+mn-lt"/>
                <a:ea typeface="+mn-ea"/>
                <a:cs typeface="+mn-cs"/>
              </a:defRPr>
            </a:lvl7pPr>
            <a:lvl8pPr marL="3200400" indent="0" algn="l" defTabSz="457200" rtl="0" eaLnBrk="1" latinLnBrk="0" hangingPunct="1">
              <a:spcBef>
                <a:spcPts val="1000"/>
              </a:spcBef>
              <a:spcAft>
                <a:spcPts val="0"/>
              </a:spcAft>
              <a:buClr>
                <a:schemeClr val="accent1"/>
              </a:buClr>
              <a:buSzPct val="80000"/>
              <a:buFont typeface="Wingdings 3" charset="2"/>
              <a:buNone/>
              <a:defRPr sz="1600" b="1" kern="1200">
                <a:solidFill>
                  <a:schemeClr val="tx1">
                    <a:lumMod val="75000"/>
                    <a:lumOff val="25000"/>
                  </a:schemeClr>
                </a:solidFill>
                <a:latin typeface="+mn-lt"/>
                <a:ea typeface="+mn-ea"/>
                <a:cs typeface="+mn-cs"/>
              </a:defRPr>
            </a:lvl8pPr>
            <a:lvl9pPr marL="3657600" indent="0" algn="l" defTabSz="457200" rtl="0" eaLnBrk="1" latinLnBrk="0" hangingPunct="1">
              <a:spcBef>
                <a:spcPts val="1000"/>
              </a:spcBef>
              <a:spcAft>
                <a:spcPts val="0"/>
              </a:spcAft>
              <a:buClr>
                <a:schemeClr val="accent1"/>
              </a:buClr>
              <a:buSzPct val="80000"/>
              <a:buFont typeface="Wingdings 3" charset="2"/>
              <a:buNone/>
              <a:defRPr sz="1600" b="1" kern="1200">
                <a:solidFill>
                  <a:schemeClr val="tx1">
                    <a:lumMod val="75000"/>
                    <a:lumOff val="25000"/>
                  </a:schemeClr>
                </a:solidFill>
                <a:latin typeface="+mn-lt"/>
                <a:ea typeface="+mn-ea"/>
                <a:cs typeface="+mn-cs"/>
              </a:defRPr>
            </a:lvl9pPr>
          </a:lstStyle>
          <a:p>
            <a:endParaRPr lang="en-US"/>
          </a:p>
        </p:txBody>
      </p:sp>
      <p:sp>
        <p:nvSpPr>
          <p:cNvPr id="8" name="Content Placeholder 5"/>
          <p:cNvSpPr txBox="1">
            <a:spLocks/>
          </p:cNvSpPr>
          <p:nvPr/>
        </p:nvSpPr>
        <p:spPr>
          <a:xfrm>
            <a:off x="6838804" y="2737245"/>
            <a:ext cx="3228301" cy="3304117"/>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endParaRPr lang="en-US"/>
          </a:p>
        </p:txBody>
      </p:sp>
      <p:sp>
        <p:nvSpPr>
          <p:cNvPr id="11" name="Text Placeholder 4"/>
          <p:cNvSpPr txBox="1">
            <a:spLocks/>
          </p:cNvSpPr>
          <p:nvPr/>
        </p:nvSpPr>
        <p:spPr>
          <a:xfrm>
            <a:off x="6799626" y="2191457"/>
            <a:ext cx="3228302" cy="576262"/>
          </a:xfrm>
          <a:prstGeom prst="rect">
            <a:avLst/>
          </a:prstGeom>
        </p:spPr>
        <p:txBody>
          <a:bodyPr vert="horz" lIns="91440" tIns="45720" rIns="91440" bIns="45720" rtlCol="0" anchor="b">
            <a:noAutofit/>
          </a:bodyPr>
          <a:lstStyle>
            <a:lvl1pPr marL="0" indent="0" algn="l" defTabSz="457200" rtl="0" eaLnBrk="1" latinLnBrk="0" hangingPunct="1">
              <a:spcBef>
                <a:spcPts val="1000"/>
              </a:spcBef>
              <a:spcAft>
                <a:spcPts val="0"/>
              </a:spcAft>
              <a:buClr>
                <a:schemeClr val="accent1"/>
              </a:buClr>
              <a:buSzPct val="80000"/>
              <a:buFont typeface="Wingdings 3" charset="2"/>
              <a:buNone/>
              <a:defRPr sz="2400" b="0" kern="1200">
                <a:solidFill>
                  <a:schemeClr val="tx1">
                    <a:lumMod val="75000"/>
                    <a:lumOff val="25000"/>
                  </a:schemeClr>
                </a:solidFill>
                <a:latin typeface="+mn-lt"/>
                <a:ea typeface="+mn-ea"/>
                <a:cs typeface="+mn-cs"/>
              </a:defRPr>
            </a:lvl1pPr>
            <a:lvl2pPr marL="457200" indent="0" algn="l" defTabSz="457200" rtl="0" eaLnBrk="1" latinLnBrk="0" hangingPunct="1">
              <a:spcBef>
                <a:spcPts val="1000"/>
              </a:spcBef>
              <a:spcAft>
                <a:spcPts val="0"/>
              </a:spcAft>
              <a:buClr>
                <a:schemeClr val="accent1"/>
              </a:buClr>
              <a:buSzPct val="80000"/>
              <a:buFont typeface="Wingdings 3" charset="2"/>
              <a:buNone/>
              <a:defRPr sz="2000" b="1" kern="1200">
                <a:solidFill>
                  <a:schemeClr val="tx1">
                    <a:lumMod val="75000"/>
                    <a:lumOff val="25000"/>
                  </a:schemeClr>
                </a:solidFill>
                <a:latin typeface="+mn-lt"/>
                <a:ea typeface="+mn-ea"/>
                <a:cs typeface="+mn-cs"/>
              </a:defRPr>
            </a:lvl2pPr>
            <a:lvl3pPr marL="914400" indent="0" algn="l" defTabSz="457200" rtl="0" eaLnBrk="1" latinLnBrk="0" hangingPunct="1">
              <a:spcBef>
                <a:spcPts val="1000"/>
              </a:spcBef>
              <a:spcAft>
                <a:spcPts val="0"/>
              </a:spcAft>
              <a:buClr>
                <a:schemeClr val="accent1"/>
              </a:buClr>
              <a:buSzPct val="80000"/>
              <a:buFont typeface="Wingdings 3" charset="2"/>
              <a:buNone/>
              <a:defRPr sz="1800" b="1" kern="1200">
                <a:solidFill>
                  <a:schemeClr val="tx1">
                    <a:lumMod val="75000"/>
                    <a:lumOff val="25000"/>
                  </a:schemeClr>
                </a:solidFill>
                <a:latin typeface="+mn-lt"/>
                <a:ea typeface="+mn-ea"/>
                <a:cs typeface="+mn-cs"/>
              </a:defRPr>
            </a:lvl3pPr>
            <a:lvl4pPr marL="1371600" indent="0" algn="l" defTabSz="457200" rtl="0" eaLnBrk="1" latinLnBrk="0" hangingPunct="1">
              <a:spcBef>
                <a:spcPts val="1000"/>
              </a:spcBef>
              <a:spcAft>
                <a:spcPts val="0"/>
              </a:spcAft>
              <a:buClr>
                <a:schemeClr val="accent1"/>
              </a:buClr>
              <a:buSzPct val="80000"/>
              <a:buFont typeface="Wingdings 3" charset="2"/>
              <a:buNone/>
              <a:defRPr sz="1600" b="1" kern="1200">
                <a:solidFill>
                  <a:schemeClr val="tx1">
                    <a:lumMod val="75000"/>
                    <a:lumOff val="25000"/>
                  </a:schemeClr>
                </a:solidFill>
                <a:latin typeface="+mn-lt"/>
                <a:ea typeface="+mn-ea"/>
                <a:cs typeface="+mn-cs"/>
              </a:defRPr>
            </a:lvl4pPr>
            <a:lvl5pPr marL="1828800" indent="0" algn="l" defTabSz="457200" rtl="0" eaLnBrk="1" latinLnBrk="0" hangingPunct="1">
              <a:spcBef>
                <a:spcPts val="1000"/>
              </a:spcBef>
              <a:spcAft>
                <a:spcPts val="0"/>
              </a:spcAft>
              <a:buClr>
                <a:schemeClr val="accent1"/>
              </a:buClr>
              <a:buSzPct val="80000"/>
              <a:buFont typeface="Wingdings 3" charset="2"/>
              <a:buNone/>
              <a:defRPr sz="1600" b="1" kern="1200">
                <a:solidFill>
                  <a:schemeClr val="tx1">
                    <a:lumMod val="75000"/>
                    <a:lumOff val="25000"/>
                  </a:schemeClr>
                </a:solidFill>
                <a:latin typeface="+mn-lt"/>
                <a:ea typeface="+mn-ea"/>
                <a:cs typeface="+mn-cs"/>
              </a:defRPr>
            </a:lvl5pPr>
            <a:lvl6pPr marL="2286000" indent="0" algn="l" defTabSz="457200" rtl="0" eaLnBrk="1" latinLnBrk="0" hangingPunct="1">
              <a:spcBef>
                <a:spcPts val="1000"/>
              </a:spcBef>
              <a:spcAft>
                <a:spcPts val="0"/>
              </a:spcAft>
              <a:buClr>
                <a:schemeClr val="accent1"/>
              </a:buClr>
              <a:buSzPct val="80000"/>
              <a:buFont typeface="Wingdings 3" charset="2"/>
              <a:buNone/>
              <a:defRPr sz="1600" b="1" kern="1200">
                <a:solidFill>
                  <a:schemeClr val="tx1">
                    <a:lumMod val="75000"/>
                    <a:lumOff val="25000"/>
                  </a:schemeClr>
                </a:solidFill>
                <a:latin typeface="+mn-lt"/>
                <a:ea typeface="+mn-ea"/>
                <a:cs typeface="+mn-cs"/>
              </a:defRPr>
            </a:lvl6pPr>
            <a:lvl7pPr marL="2743200" indent="0" algn="l" defTabSz="457200" rtl="0" eaLnBrk="1" latinLnBrk="0" hangingPunct="1">
              <a:spcBef>
                <a:spcPts val="1000"/>
              </a:spcBef>
              <a:spcAft>
                <a:spcPts val="0"/>
              </a:spcAft>
              <a:buClr>
                <a:schemeClr val="accent1"/>
              </a:buClr>
              <a:buSzPct val="80000"/>
              <a:buFont typeface="Wingdings 3" charset="2"/>
              <a:buNone/>
              <a:defRPr sz="1600" b="1" kern="1200">
                <a:solidFill>
                  <a:schemeClr val="tx1">
                    <a:lumMod val="75000"/>
                    <a:lumOff val="25000"/>
                  </a:schemeClr>
                </a:solidFill>
                <a:latin typeface="+mn-lt"/>
                <a:ea typeface="+mn-ea"/>
                <a:cs typeface="+mn-cs"/>
              </a:defRPr>
            </a:lvl7pPr>
            <a:lvl8pPr marL="3200400" indent="0" algn="l" defTabSz="457200" rtl="0" eaLnBrk="1" latinLnBrk="0" hangingPunct="1">
              <a:spcBef>
                <a:spcPts val="1000"/>
              </a:spcBef>
              <a:spcAft>
                <a:spcPts val="0"/>
              </a:spcAft>
              <a:buClr>
                <a:schemeClr val="accent1"/>
              </a:buClr>
              <a:buSzPct val="80000"/>
              <a:buFont typeface="Wingdings 3" charset="2"/>
              <a:buNone/>
              <a:defRPr sz="1600" b="1" kern="1200">
                <a:solidFill>
                  <a:schemeClr val="tx1">
                    <a:lumMod val="75000"/>
                    <a:lumOff val="25000"/>
                  </a:schemeClr>
                </a:solidFill>
                <a:latin typeface="+mn-lt"/>
                <a:ea typeface="+mn-ea"/>
                <a:cs typeface="+mn-cs"/>
              </a:defRPr>
            </a:lvl8pPr>
            <a:lvl9pPr marL="3657600" indent="0" algn="l" defTabSz="457200" rtl="0" eaLnBrk="1" latinLnBrk="0" hangingPunct="1">
              <a:spcBef>
                <a:spcPts val="1000"/>
              </a:spcBef>
              <a:spcAft>
                <a:spcPts val="0"/>
              </a:spcAft>
              <a:buClr>
                <a:schemeClr val="accent1"/>
              </a:buClr>
              <a:buSzPct val="80000"/>
              <a:buFont typeface="Wingdings 3" charset="2"/>
              <a:buNone/>
              <a:defRPr sz="1600" b="1" kern="1200">
                <a:solidFill>
                  <a:schemeClr val="tx1">
                    <a:lumMod val="75000"/>
                    <a:lumOff val="25000"/>
                  </a:schemeClr>
                </a:solidFill>
                <a:latin typeface="+mn-lt"/>
                <a:ea typeface="+mn-ea"/>
                <a:cs typeface="+mn-cs"/>
              </a:defRPr>
            </a:lvl9pPr>
          </a:lstStyle>
          <a:p>
            <a:r>
              <a:rPr lang="en-US" dirty="0" smtClean="0"/>
              <a:t>Distributed Security</a:t>
            </a:r>
            <a:endParaRPr lang="en-US" dirty="0"/>
          </a:p>
        </p:txBody>
      </p:sp>
      <p:sp>
        <p:nvSpPr>
          <p:cNvPr id="12" name="Content Placeholder 5"/>
          <p:cNvSpPr txBox="1">
            <a:spLocks/>
          </p:cNvSpPr>
          <p:nvPr/>
        </p:nvSpPr>
        <p:spPr>
          <a:xfrm>
            <a:off x="6799627" y="2767719"/>
            <a:ext cx="3228301" cy="3304117"/>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dirty="0" smtClean="0">
                <a:hlinkClick r:id="rId4"/>
              </a:rPr>
              <a:t>https://github.com/PavelKanazirev/Esp32/tree/master/VideoSockConnectionTest</a:t>
            </a:r>
            <a:endParaRPr lang="en-US" dirty="0" smtClean="0"/>
          </a:p>
          <a:p>
            <a:r>
              <a:rPr lang="en-US" dirty="0" smtClean="0"/>
              <a:t>JAVA application running on a remote PC with access to the USB camera streaming through the Raspberry Pi and activating the alarm buzzer on the ESP32 using the HTTP protocol</a:t>
            </a:r>
            <a:endParaRPr lang="en-US" dirty="0"/>
          </a:p>
        </p:txBody>
      </p:sp>
    </p:spTree>
    <p:extLst>
      <p:ext uri="{BB962C8B-B14F-4D97-AF65-F5344CB8AC3E}">
        <p14:creationId xmlns:p14="http://schemas.microsoft.com/office/powerpoint/2010/main" val="25658704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566057"/>
          </a:xfrm>
        </p:spPr>
        <p:txBody>
          <a:bodyPr>
            <a:normAutofit fontScale="90000"/>
          </a:bodyPr>
          <a:lstStyle/>
          <a:p>
            <a:r>
              <a:rPr lang="en-US" dirty="0" err="1"/>
              <a:t>HomeLamps</a:t>
            </a:r>
            <a:r>
              <a:rPr lang="en-US" dirty="0"/>
              <a:t/>
            </a:r>
            <a:br>
              <a:rPr lang="en-US" dirty="0"/>
            </a:b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rot="10800000">
            <a:off x="587975" y="3559498"/>
            <a:ext cx="5523135" cy="3106763"/>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05570" y="1175657"/>
            <a:ext cx="7476533" cy="2965077"/>
          </a:xfrm>
          <a:prstGeom prst="rect">
            <a:avLst/>
          </a:prstGeom>
        </p:spPr>
      </p:pic>
      <p:cxnSp>
        <p:nvCxnSpPr>
          <p:cNvPr id="7" name="Straight Connector 6"/>
          <p:cNvCxnSpPr/>
          <p:nvPr/>
        </p:nvCxnSpPr>
        <p:spPr>
          <a:xfrm flipH="1">
            <a:off x="1367246" y="3413760"/>
            <a:ext cx="3608422"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1367246" y="3413760"/>
            <a:ext cx="78377" cy="809897"/>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H="1">
            <a:off x="8177349" y="3818708"/>
            <a:ext cx="357051" cy="605246"/>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H="1" flipV="1">
            <a:off x="1828800" y="4354286"/>
            <a:ext cx="6348550" cy="6966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flipH="1">
            <a:off x="2429691" y="3030583"/>
            <a:ext cx="2545977" cy="1942011"/>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2386149" y="3108960"/>
            <a:ext cx="6184908" cy="2325189"/>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flipH="1">
            <a:off x="1010196" y="1985554"/>
            <a:ext cx="3744684" cy="2016034"/>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flipH="1">
            <a:off x="1088571" y="2028074"/>
            <a:ext cx="7358743" cy="270893"/>
          </a:xfrm>
          <a:prstGeom prst="line">
            <a:avLst/>
          </a:prstGeom>
          <a:ln>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flipH="1">
            <a:off x="938460" y="2333434"/>
            <a:ext cx="176238" cy="1813891"/>
          </a:xfrm>
          <a:prstGeom prst="straightConnector1">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87643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73823"/>
            <a:ext cx="5601546" cy="1564279"/>
          </a:xfrm>
        </p:spPr>
        <p:txBody>
          <a:bodyPr>
            <a:normAutofit/>
          </a:bodyPr>
          <a:lstStyle/>
          <a:p>
            <a:r>
              <a:rPr lang="en-US" dirty="0" smtClean="0"/>
              <a:t>LCD is synchronized with the actuator states as requested by the HTTP interface including the Alarm state</a:t>
            </a:r>
            <a:endParaRPr lang="en-US" dirty="0"/>
          </a:p>
        </p:txBody>
      </p:sp>
      <p:sp>
        <p:nvSpPr>
          <p:cNvPr id="4" name="Text Placeholder 3"/>
          <p:cNvSpPr>
            <a:spLocks noGrp="1"/>
          </p:cNvSpPr>
          <p:nvPr>
            <p:ph type="body" sz="half" idx="2"/>
          </p:nvPr>
        </p:nvSpPr>
        <p:spPr>
          <a:xfrm>
            <a:off x="677334" y="2558623"/>
            <a:ext cx="5819260" cy="1612052"/>
          </a:xfrm>
        </p:spPr>
        <p:txBody>
          <a:bodyPr/>
          <a:lstStyle/>
          <a:p>
            <a:r>
              <a:rPr lang="en-US" dirty="0" smtClean="0"/>
              <a:t>When the Alarm is activated – the microphone is active – monitoring the noise. Whenever the noise goes above certain value ( through reverse engineering the value 80 [from 0 to 1023] was chosen ) the Alarm gets triggered and the Buzzer starts beeping</a:t>
            </a:r>
            <a:r>
              <a:rPr lang="en-US" dirty="0"/>
              <a:t>.</a:t>
            </a:r>
          </a:p>
        </p:txBody>
      </p:sp>
      <p:pic>
        <p:nvPicPr>
          <p:cNvPr id="8" name="Content Placeholder 7"/>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rot="5400000">
            <a:off x="5679817" y="1851060"/>
            <a:ext cx="5381649" cy="3027178"/>
          </a:xfr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5281" y="3916681"/>
            <a:ext cx="6797040" cy="2555278"/>
          </a:xfrm>
          <a:prstGeom prst="rect">
            <a:avLst/>
          </a:prstGeom>
        </p:spPr>
      </p:pic>
    </p:spTree>
    <p:extLst>
      <p:ext uri="{BB962C8B-B14F-4D97-AF65-F5344CB8AC3E}">
        <p14:creationId xmlns:p14="http://schemas.microsoft.com/office/powerpoint/2010/main" val="38734227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6374" y="5043097"/>
            <a:ext cx="5601546" cy="1564279"/>
          </a:xfrm>
        </p:spPr>
        <p:txBody>
          <a:bodyPr>
            <a:normAutofit/>
          </a:bodyPr>
          <a:lstStyle/>
          <a:p>
            <a:r>
              <a:rPr lang="en-US" dirty="0" smtClean="0"/>
              <a:t>LCD is synchronized with the actuator states as requested by the HTTP interface including the Alarm state</a:t>
            </a:r>
            <a:endParaRPr lang="en-US" dirty="0"/>
          </a:p>
        </p:txBody>
      </p:sp>
      <p:sp>
        <p:nvSpPr>
          <p:cNvPr id="4" name="Text Placeholder 3"/>
          <p:cNvSpPr>
            <a:spLocks noGrp="1"/>
          </p:cNvSpPr>
          <p:nvPr>
            <p:ph type="body" sz="half" idx="2"/>
          </p:nvPr>
        </p:nvSpPr>
        <p:spPr>
          <a:xfrm>
            <a:off x="507517" y="3830074"/>
            <a:ext cx="5819260" cy="1612052"/>
          </a:xfrm>
        </p:spPr>
        <p:txBody>
          <a:bodyPr/>
          <a:lstStyle/>
          <a:p>
            <a:r>
              <a:rPr lang="en-US" dirty="0" smtClean="0"/>
              <a:t>When the Alarm is activated – the microphone is active – monitoring the noise. Whenever the noise goes above certain value ( through reverse engineering the value 80 [from 0 to 1023] was chosen ) the Alarm gets triggered and the Buzzer starts beeping. As a separate use case – if the Alarm Activated was not set to “State on” – no matter what the microphone is detecting – the alarm is not Triggered.</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6055" y="996924"/>
            <a:ext cx="5971865" cy="2382003"/>
          </a:xfr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4852883" y="1547919"/>
            <a:ext cx="6518843" cy="3666849"/>
          </a:xfrm>
          <a:prstGeom prst="rect">
            <a:avLst/>
          </a:prstGeom>
        </p:spPr>
      </p:pic>
      <p:cxnSp>
        <p:nvCxnSpPr>
          <p:cNvPr id="10" name="Straight Arrow Connector 9"/>
          <p:cNvCxnSpPr/>
          <p:nvPr/>
        </p:nvCxnSpPr>
        <p:spPr>
          <a:xfrm flipV="1">
            <a:off x="4737463" y="1428206"/>
            <a:ext cx="2995748" cy="1236618"/>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156166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566057"/>
          </a:xfrm>
        </p:spPr>
        <p:txBody>
          <a:bodyPr>
            <a:normAutofit fontScale="90000"/>
          </a:bodyPr>
          <a:lstStyle/>
          <a:p>
            <a:r>
              <a:rPr lang="en-US" dirty="0" err="1" smtClean="0"/>
              <a:t>BlynkLamps</a:t>
            </a:r>
            <a:endParaRPr lang="en-US" dirty="0"/>
          </a:p>
        </p:txBody>
      </p:sp>
      <p:sp>
        <p:nvSpPr>
          <p:cNvPr id="3" name="Content Placeholder 2"/>
          <p:cNvSpPr>
            <a:spLocks noGrp="1"/>
          </p:cNvSpPr>
          <p:nvPr>
            <p:ph idx="1"/>
          </p:nvPr>
        </p:nvSpPr>
        <p:spPr>
          <a:xfrm>
            <a:off x="677334" y="1394235"/>
            <a:ext cx="9755535" cy="5224279"/>
          </a:xfrm>
        </p:spPr>
        <p:txBody>
          <a:bodyPr/>
          <a:lstStyle/>
          <a:p>
            <a:pPr marL="0" indent="0">
              <a:buNone/>
            </a:pPr>
            <a:r>
              <a:rPr lang="en-US" dirty="0" smtClean="0"/>
              <a:t>System configuration similar to the one from the previous project. Main difference in the peripherals is that instead of a microphone – we have a DHT – temperature and humidity sensor.</a:t>
            </a:r>
          </a:p>
          <a:p>
            <a:pPr marL="0" indent="0">
              <a:buNone/>
            </a:pPr>
            <a:r>
              <a:rPr lang="en-US" dirty="0"/>
              <a:t> </a:t>
            </a:r>
            <a:r>
              <a:rPr lang="en-US" dirty="0" smtClean="0"/>
              <a:t> Again the device can be controlled remotely – but this time – not with the HTTP protocol – but with the Android OS – </a:t>
            </a:r>
            <a:r>
              <a:rPr lang="en-US" dirty="0" err="1" smtClean="0"/>
              <a:t>Blynk</a:t>
            </a:r>
            <a:r>
              <a:rPr lang="en-US" dirty="0" smtClean="0"/>
              <a:t> app. Prerequisite is – an authorization key to be received for this project and for this device by the company implementing the </a:t>
            </a:r>
            <a:r>
              <a:rPr lang="en-US" dirty="0" err="1" smtClean="0"/>
              <a:t>Blynk</a:t>
            </a:r>
            <a:r>
              <a:rPr lang="en-US" dirty="0" smtClean="0"/>
              <a:t> application.</a:t>
            </a:r>
            <a:endParaRPr lang="en-US"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3442" y="3326256"/>
            <a:ext cx="4485459" cy="3421254"/>
          </a:xfrm>
          <a:prstGeom prst="rect">
            <a:avLst/>
          </a:prstGeo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50900" y="3326257"/>
            <a:ext cx="4599093" cy="3422680"/>
          </a:xfrm>
          <a:prstGeom prst="rect">
            <a:avLst/>
          </a:prstGeom>
        </p:spPr>
      </p:pic>
    </p:spTree>
    <p:extLst>
      <p:ext uri="{BB962C8B-B14F-4D97-AF65-F5344CB8AC3E}">
        <p14:creationId xmlns:p14="http://schemas.microsoft.com/office/powerpoint/2010/main" val="41333272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Content Placeholder 12"/>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rot="10800000">
            <a:off x="5430837" y="937899"/>
            <a:ext cx="5443727" cy="4618169"/>
          </a:xfrm>
        </p:spPr>
      </p:pic>
      <p:sp>
        <p:nvSpPr>
          <p:cNvPr id="12" name="Content Placeholder 10"/>
          <p:cNvSpPr txBox="1">
            <a:spLocks/>
          </p:cNvSpPr>
          <p:nvPr/>
        </p:nvSpPr>
        <p:spPr>
          <a:xfrm>
            <a:off x="246920" y="514924"/>
            <a:ext cx="4513541" cy="5526437"/>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endParaRPr lang="en-US" dirty="0"/>
          </a:p>
        </p:txBody>
      </p:sp>
      <p:sp>
        <p:nvSpPr>
          <p:cNvPr id="14" name="TextBox 13"/>
          <p:cNvSpPr txBox="1"/>
          <p:nvPr/>
        </p:nvSpPr>
        <p:spPr>
          <a:xfrm>
            <a:off x="5669281" y="5895703"/>
            <a:ext cx="4320542" cy="646331"/>
          </a:xfrm>
          <a:prstGeom prst="rect">
            <a:avLst/>
          </a:prstGeom>
          <a:noFill/>
        </p:spPr>
        <p:txBody>
          <a:bodyPr wrap="none" rtlCol="0">
            <a:spAutoFit/>
          </a:bodyPr>
          <a:lstStyle/>
          <a:p>
            <a:r>
              <a:rPr lang="en-US" dirty="0" smtClean="0"/>
              <a:t>Temperature starts from 24.30 </a:t>
            </a:r>
            <a:r>
              <a:rPr lang="en-US" dirty="0" err="1" smtClean="0"/>
              <a:t>ang</a:t>
            </a:r>
            <a:r>
              <a:rPr lang="en-US" dirty="0" smtClean="0"/>
              <a:t> goes</a:t>
            </a:r>
          </a:p>
          <a:p>
            <a:r>
              <a:rPr lang="en-US" dirty="0" smtClean="0"/>
              <a:t>up to 28.20 degrees Celsius</a:t>
            </a:r>
            <a:endParaRPr lang="en-US" dirty="0"/>
          </a:p>
        </p:txBody>
      </p:sp>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6920" y="892060"/>
            <a:ext cx="4875685" cy="5965940"/>
          </a:xfrm>
          <a:prstGeom prst="rect">
            <a:avLst/>
          </a:prstGeom>
        </p:spPr>
      </p:pic>
      <p:sp>
        <p:nvSpPr>
          <p:cNvPr id="16" name="TextBox 15"/>
          <p:cNvSpPr txBox="1"/>
          <p:nvPr/>
        </p:nvSpPr>
        <p:spPr>
          <a:xfrm>
            <a:off x="1349829" y="261257"/>
            <a:ext cx="7149737" cy="369332"/>
          </a:xfrm>
          <a:prstGeom prst="rect">
            <a:avLst/>
          </a:prstGeom>
          <a:noFill/>
        </p:spPr>
        <p:txBody>
          <a:bodyPr wrap="square" rtlCol="0">
            <a:spAutoFit/>
          </a:bodyPr>
          <a:lstStyle/>
          <a:p>
            <a:r>
              <a:rPr lang="en-US" dirty="0" smtClean="0"/>
              <a:t>Temperature test</a:t>
            </a:r>
            <a:endParaRPr lang="en-US" dirty="0"/>
          </a:p>
        </p:txBody>
      </p:sp>
    </p:spTree>
    <p:extLst>
      <p:ext uri="{BB962C8B-B14F-4D97-AF65-F5344CB8AC3E}">
        <p14:creationId xmlns:p14="http://schemas.microsoft.com/office/powerpoint/2010/main" val="42126863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p:cNvSpPr txBox="1">
            <a:spLocks/>
          </p:cNvSpPr>
          <p:nvPr/>
        </p:nvSpPr>
        <p:spPr>
          <a:xfrm>
            <a:off x="346408" y="828178"/>
            <a:ext cx="3267649" cy="5660252"/>
          </a:xfrm>
          <a:prstGeom prst="rect">
            <a:avLst/>
          </a:prstGeom>
        </p:spPr>
        <p:txBody>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buFont typeface="Wingdings 3" charset="2"/>
              <a:buNone/>
            </a:pPr>
            <a:r>
              <a:rPr lang="en-US" dirty="0" smtClean="0"/>
              <a:t>On certain time period – the temperature and the humidity values are checked against the remotely configured values.</a:t>
            </a:r>
          </a:p>
          <a:p>
            <a:pPr marL="0" indent="0">
              <a:buFont typeface="Wingdings 3" charset="2"/>
              <a:buNone/>
            </a:pPr>
            <a:endParaRPr lang="en-US" dirty="0"/>
          </a:p>
          <a:p>
            <a:pPr marL="0" indent="0">
              <a:buFont typeface="Wingdings 3" charset="2"/>
              <a:buNone/>
            </a:pPr>
            <a:r>
              <a:rPr lang="en-US" dirty="0" smtClean="0"/>
              <a:t>If one of the values goes beyond the one that is set using the </a:t>
            </a:r>
            <a:r>
              <a:rPr lang="en-US" dirty="0" err="1" smtClean="0"/>
              <a:t>Blynk</a:t>
            </a:r>
            <a:r>
              <a:rPr lang="en-US" dirty="0" smtClean="0"/>
              <a:t> slider – the buzzer goes On simulating an alarm no matter if the alarm has been activated or not.</a:t>
            </a:r>
          </a:p>
          <a:p>
            <a:pPr marL="0" indent="0">
              <a:buFont typeface="Wingdings 3" charset="2"/>
              <a:buNone/>
            </a:pPr>
            <a:endParaRPr lang="en-US" dirty="0"/>
          </a:p>
          <a:p>
            <a:pPr marL="0" indent="0">
              <a:buFont typeface="Wingdings 3" charset="2"/>
              <a:buNone/>
            </a:pPr>
            <a:r>
              <a:rPr lang="en-US" dirty="0" smtClean="0"/>
              <a:t>There is a constraint of the free version of the </a:t>
            </a:r>
            <a:r>
              <a:rPr lang="en-US" dirty="0" err="1" smtClean="0"/>
              <a:t>Blynk</a:t>
            </a:r>
            <a:r>
              <a:rPr lang="en-US" dirty="0" smtClean="0"/>
              <a:t> – approximately 6 widgets are allowed to be used in one project. </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14057" y="991351"/>
            <a:ext cx="6871607" cy="5113902"/>
          </a:xfrm>
          <a:prstGeom prst="rect">
            <a:avLst/>
          </a:prstGeom>
        </p:spPr>
      </p:pic>
    </p:spTree>
    <p:extLst>
      <p:ext uri="{BB962C8B-B14F-4D97-AF65-F5344CB8AC3E}">
        <p14:creationId xmlns:p14="http://schemas.microsoft.com/office/powerpoint/2010/main" val="13241167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661851"/>
          </a:xfrm>
        </p:spPr>
        <p:txBody>
          <a:bodyPr/>
          <a:lstStyle/>
          <a:p>
            <a:r>
              <a:rPr lang="en-US" dirty="0" smtClean="0"/>
              <a:t>Distributed Security System </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84959" y="1888128"/>
            <a:ext cx="7489372" cy="4212772"/>
          </a:xfrm>
          <a:prstGeom prst="rect">
            <a:avLst/>
          </a:prstGeom>
        </p:spPr>
      </p:pic>
      <p:sp>
        <p:nvSpPr>
          <p:cNvPr id="8" name="TextBox 7"/>
          <p:cNvSpPr txBox="1"/>
          <p:nvPr/>
        </p:nvSpPr>
        <p:spPr>
          <a:xfrm>
            <a:off x="9204960" y="3859462"/>
            <a:ext cx="1619794" cy="1477328"/>
          </a:xfrm>
          <a:prstGeom prst="rect">
            <a:avLst/>
          </a:prstGeom>
          <a:noFill/>
          <a:ln>
            <a:solidFill>
              <a:srgbClr val="7030A0"/>
            </a:solidFill>
          </a:ln>
        </p:spPr>
        <p:txBody>
          <a:bodyPr wrap="square" rtlCol="0">
            <a:spAutoFit/>
          </a:bodyPr>
          <a:lstStyle/>
          <a:p>
            <a:r>
              <a:rPr lang="en-US" dirty="0" smtClean="0"/>
              <a:t>Desktop with JAVA running the motion detection engine</a:t>
            </a:r>
            <a:endParaRPr lang="en-US" dirty="0"/>
          </a:p>
        </p:txBody>
      </p:sp>
      <p:cxnSp>
        <p:nvCxnSpPr>
          <p:cNvPr id="10" name="Straight Connector 9"/>
          <p:cNvCxnSpPr/>
          <p:nvPr/>
        </p:nvCxnSpPr>
        <p:spPr>
          <a:xfrm flipH="1" flipV="1">
            <a:off x="7515498" y="4598126"/>
            <a:ext cx="1820091" cy="182880"/>
          </a:xfrm>
          <a:prstGeom prst="line">
            <a:avLst/>
          </a:prstGeom>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4975668" y="1271451"/>
            <a:ext cx="1409360" cy="369332"/>
          </a:xfrm>
          <a:prstGeom prst="rect">
            <a:avLst/>
          </a:prstGeom>
          <a:noFill/>
        </p:spPr>
        <p:txBody>
          <a:bodyPr wrap="none" rtlCol="0">
            <a:spAutoFit/>
          </a:bodyPr>
          <a:lstStyle/>
          <a:p>
            <a:r>
              <a:rPr lang="en-US" dirty="0" smtClean="0"/>
              <a:t>USB camera</a:t>
            </a:r>
            <a:endParaRPr lang="en-US" dirty="0"/>
          </a:p>
        </p:txBody>
      </p:sp>
      <p:cxnSp>
        <p:nvCxnSpPr>
          <p:cNvPr id="15" name="Straight Connector 14"/>
          <p:cNvCxnSpPr/>
          <p:nvPr/>
        </p:nvCxnSpPr>
        <p:spPr>
          <a:xfrm flipH="1" flipV="1">
            <a:off x="6096000" y="1625935"/>
            <a:ext cx="52251" cy="1056305"/>
          </a:xfrm>
          <a:prstGeom prst="line">
            <a:avLst/>
          </a:prstGeom>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50317" y="2465646"/>
            <a:ext cx="1620422" cy="923330"/>
          </a:xfrm>
          <a:prstGeom prst="rect">
            <a:avLst/>
          </a:prstGeom>
          <a:noFill/>
        </p:spPr>
        <p:txBody>
          <a:bodyPr wrap="square" rtlCol="0">
            <a:spAutoFit/>
          </a:bodyPr>
          <a:lstStyle/>
          <a:p>
            <a:r>
              <a:rPr lang="en-US" dirty="0" smtClean="0"/>
              <a:t>ESP32 with a </a:t>
            </a:r>
          </a:p>
          <a:p>
            <a:r>
              <a:rPr lang="en-US" dirty="0" smtClean="0"/>
              <a:t>Buzzer and </a:t>
            </a:r>
          </a:p>
          <a:p>
            <a:r>
              <a:rPr lang="en-US" dirty="0" smtClean="0"/>
              <a:t>HTTP server</a:t>
            </a:r>
            <a:endParaRPr lang="en-US" dirty="0"/>
          </a:p>
        </p:txBody>
      </p:sp>
      <p:cxnSp>
        <p:nvCxnSpPr>
          <p:cNvPr id="18" name="Straight Arrow Connector 17"/>
          <p:cNvCxnSpPr/>
          <p:nvPr/>
        </p:nvCxnSpPr>
        <p:spPr>
          <a:xfrm>
            <a:off x="1379655" y="2868764"/>
            <a:ext cx="1180665" cy="5449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2020389" y="6132605"/>
            <a:ext cx="4772297" cy="646331"/>
          </a:xfrm>
          <a:prstGeom prst="rect">
            <a:avLst/>
          </a:prstGeom>
          <a:noFill/>
        </p:spPr>
        <p:txBody>
          <a:bodyPr wrap="square" rtlCol="0">
            <a:spAutoFit/>
          </a:bodyPr>
          <a:lstStyle/>
          <a:p>
            <a:r>
              <a:rPr lang="en-US" dirty="0" smtClean="0"/>
              <a:t>Raspberry PI transmitting the video stream from the USB camera to an external port</a:t>
            </a:r>
            <a:endParaRPr lang="en-US" dirty="0"/>
          </a:p>
        </p:txBody>
      </p:sp>
      <p:cxnSp>
        <p:nvCxnSpPr>
          <p:cNvPr id="21" name="Straight Arrow Connector 20"/>
          <p:cNvCxnSpPr/>
          <p:nvPr/>
        </p:nvCxnSpPr>
        <p:spPr>
          <a:xfrm flipV="1">
            <a:off x="3709851" y="4781006"/>
            <a:ext cx="200298" cy="14773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1515291" y="1367246"/>
            <a:ext cx="3169920" cy="369332"/>
          </a:xfrm>
          <a:prstGeom prst="rect">
            <a:avLst/>
          </a:prstGeom>
          <a:noFill/>
        </p:spPr>
        <p:txBody>
          <a:bodyPr wrap="square" rtlCol="0">
            <a:spAutoFit/>
          </a:bodyPr>
          <a:lstStyle/>
          <a:p>
            <a:r>
              <a:rPr lang="en-US" dirty="0" smtClean="0"/>
              <a:t>Additional indicators</a:t>
            </a:r>
            <a:endParaRPr lang="en-US" dirty="0"/>
          </a:p>
        </p:txBody>
      </p:sp>
      <p:cxnSp>
        <p:nvCxnSpPr>
          <p:cNvPr id="26" name="Straight Arrow Connector 25"/>
          <p:cNvCxnSpPr/>
          <p:nvPr/>
        </p:nvCxnSpPr>
        <p:spPr>
          <a:xfrm>
            <a:off x="3622766" y="1640783"/>
            <a:ext cx="670560" cy="25219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flipH="1">
            <a:off x="2194560" y="1736578"/>
            <a:ext cx="296661" cy="17076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141483" y="3754571"/>
            <a:ext cx="1563248" cy="1477328"/>
          </a:xfrm>
          <a:prstGeom prst="rect">
            <a:avLst/>
          </a:prstGeom>
          <a:noFill/>
        </p:spPr>
        <p:txBody>
          <a:bodyPr wrap="none" rtlCol="0">
            <a:spAutoFit/>
          </a:bodyPr>
          <a:lstStyle/>
          <a:p>
            <a:r>
              <a:rPr lang="en-US" dirty="0" smtClean="0"/>
              <a:t>LCD display</a:t>
            </a:r>
          </a:p>
          <a:p>
            <a:r>
              <a:rPr lang="en-US" dirty="0" smtClean="0"/>
              <a:t>Showing the</a:t>
            </a:r>
          </a:p>
          <a:p>
            <a:r>
              <a:rPr lang="en-US" dirty="0" smtClean="0"/>
              <a:t>Status in the </a:t>
            </a:r>
          </a:p>
          <a:p>
            <a:r>
              <a:rPr lang="en-US" dirty="0" smtClean="0"/>
              <a:t>Monitored </a:t>
            </a:r>
          </a:p>
          <a:p>
            <a:r>
              <a:rPr lang="en-US" dirty="0" smtClean="0"/>
              <a:t>room</a:t>
            </a:r>
            <a:endParaRPr lang="en-US" dirty="0"/>
          </a:p>
        </p:txBody>
      </p:sp>
      <p:cxnSp>
        <p:nvCxnSpPr>
          <p:cNvPr id="33" name="Straight Arrow Connector 32"/>
          <p:cNvCxnSpPr/>
          <p:nvPr/>
        </p:nvCxnSpPr>
        <p:spPr>
          <a:xfrm flipV="1">
            <a:off x="1454330" y="3444274"/>
            <a:ext cx="1776551" cy="9253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Down Arrow 38"/>
          <p:cNvSpPr/>
          <p:nvPr/>
        </p:nvSpPr>
        <p:spPr>
          <a:xfrm>
            <a:off x="5329645" y="1551912"/>
            <a:ext cx="350703" cy="40751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05148170"/>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120</TotalTime>
  <Words>713</Words>
  <Application>Microsoft Office PowerPoint</Application>
  <PresentationFormat>Widescreen</PresentationFormat>
  <Paragraphs>55</Paragraphs>
  <Slides>12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Arial</vt:lpstr>
      <vt:lpstr>Calibri</vt:lpstr>
      <vt:lpstr>Trebuchet MS</vt:lpstr>
      <vt:lpstr>Wingdings 3</vt:lpstr>
      <vt:lpstr>Facet</vt:lpstr>
      <vt:lpstr>DIY Smart Home Automation</vt:lpstr>
      <vt:lpstr>Projects comparison</vt:lpstr>
      <vt:lpstr>HomeLamps </vt:lpstr>
      <vt:lpstr>LCD is synchronized with the actuator states as requested by the HTTP interface including the Alarm state</vt:lpstr>
      <vt:lpstr>LCD is synchronized with the actuator states as requested by the HTTP interface including the Alarm state</vt:lpstr>
      <vt:lpstr>BlynkLamps</vt:lpstr>
      <vt:lpstr>PowerPoint Presentation</vt:lpstr>
      <vt:lpstr>PowerPoint Presentation</vt:lpstr>
      <vt:lpstr>Distributed Security System </vt:lpstr>
      <vt:lpstr>System mechanical / hardware decomposition</vt:lpstr>
      <vt:lpstr>The alarm is activated – motion is detected</vt:lpstr>
      <vt:lpstr>Feel more secure now?</vt:lpstr>
    </vt:vector>
  </TitlesOfParts>
  <Company>Visteon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DIY Smart Home Automation</dc:title>
  <dc:creator>Kanazirev, Pavel (P.)</dc:creator>
  <cp:lastModifiedBy>Kanazirev, Pavel (P.)</cp:lastModifiedBy>
  <cp:revision>11</cp:revision>
  <dcterms:created xsi:type="dcterms:W3CDTF">2019-10-10T13:57:32Z</dcterms:created>
  <dcterms:modified xsi:type="dcterms:W3CDTF">2019-10-10T15:57:49Z</dcterms:modified>
</cp:coreProperties>
</file>